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77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71" r:id="rId15"/>
    <p:sldId id="273" r:id="rId16"/>
    <p:sldId id="268" r:id="rId17"/>
    <p:sldId id="284" r:id="rId18"/>
    <p:sldId id="269" r:id="rId19"/>
    <p:sldId id="263" r:id="rId20"/>
    <p:sldId id="266" r:id="rId21"/>
    <p:sldId id="265" r:id="rId22"/>
    <p:sldId id="276" r:id="rId23"/>
  </p:sldIdLst>
  <p:sldSz cx="9144000" cy="6858000" type="screen4x3"/>
  <p:notesSz cx="6858000" cy="9144000"/>
  <p:defaultTextStyle>
    <a:defPPr>
      <a:defRPr lang="es-E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07"/>
    <a:srgbClr val="66FF33"/>
    <a:srgbClr val="66FFFF"/>
    <a:srgbClr val="FFFF00"/>
    <a:srgbClr val="FF3300"/>
    <a:srgbClr val="008000"/>
    <a:srgbClr val="FF000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 autoAdjust="0"/>
    <p:restoredTop sz="94221" autoAdjust="0"/>
  </p:normalViewPr>
  <p:slideViewPr>
    <p:cSldViewPr>
      <p:cViewPr varScale="1">
        <p:scale>
          <a:sx n="70" d="100"/>
          <a:sy n="70" d="100"/>
        </p:scale>
        <p:origin x="-2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E49C661-8B53-4F6A-A7B1-03ED2C031B71}" type="datetimeFigureOut">
              <a:rPr lang="es-MX"/>
              <a:pPr>
                <a:defRPr/>
              </a:pPr>
              <a:t>17/01/16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74EC941-F52C-4ADE-96FF-E4F81C9A72C4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6539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60F4FB-1E89-4034-BF5F-EB08C6A92CCE}" type="datetimeFigureOut">
              <a:rPr lang="es-MX"/>
              <a:pPr>
                <a:defRPr/>
              </a:pPr>
              <a:t>17/01/16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51E123D-F0F2-4C41-8825-3B89C56793FF}" type="slidenum">
              <a:rPr lang="es-MX"/>
              <a:pPr>
                <a:defRPr/>
              </a:pPr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4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32F9F-781B-C949-87DF-7C7A836953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0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07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6951F3-A321-4FF6-A991-93D096218B55}" type="slidenum">
              <a:rPr lang="es-MX" smtClean="0"/>
              <a:pPr/>
              <a:t>19</a:t>
            </a:fld>
            <a:endParaRPr 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3" cy="644"/>
              <a:chOff x="-3" y="1562"/>
              <a:chExt cx="5763" cy="644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8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2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8" y="1758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32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06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53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2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78" y="1751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78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MX"/>
            </a:p>
          </p:txBody>
        </p:sp>
      </p:grpSp>
      <p:sp>
        <p:nvSpPr>
          <p:cNvPr id="11289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7BD1888-D67B-4575-9C31-2E3452D5B8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7C16-7190-4305-B556-2BD67B332C8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87343-D2F5-4356-9862-EEDBBA2FCC4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37854-6430-4A2F-BD6A-B5CE9DC5658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135563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135563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6AEC7-1EB7-49C5-837C-BFA3D519A08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DDCB-F21D-464C-936E-FDFBD896DA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987B7-0CED-46E4-AD8C-BB9003D7DDF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A2266-3141-4813-85AB-A17B0F7A312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02C8-F86D-4C8D-A6EF-27701809F10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CDD4-ADA7-4DB9-B1CB-5936809C54A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CD07-B8F7-4B5D-A78A-7B62E44BFAB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3B70-5D72-43A9-922F-486030E16E9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6AD8D-491B-4762-8249-174E2AB76B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2D3B6-7D6E-43CA-84C5-8FEDFB25C3B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4104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244" name="Freeform 4"/>
              <p:cNvSpPr>
                <a:spLocks/>
              </p:cNvSpPr>
              <p:nvPr/>
            </p:nvSpPr>
            <p:spPr bwMode="ltGray">
              <a:xfrm rot="-5400000">
                <a:off x="2554" y="-990"/>
                <a:ext cx="624" cy="57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4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46" name="Freeform 6"/>
              <p:cNvSpPr>
                <a:spLocks/>
              </p:cNvSpPr>
              <p:nvPr/>
            </p:nvSpPr>
            <p:spPr bwMode="ltGray">
              <a:xfrm rot="-5400000">
                <a:off x="968" y="1675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47" name="Freeform 7"/>
              <p:cNvSpPr>
                <a:spLocks/>
              </p:cNvSpPr>
              <p:nvPr/>
            </p:nvSpPr>
            <p:spPr bwMode="ltGray">
              <a:xfrm rot="-5400000">
                <a:off x="-71" y="1759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4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49" name="Freeform 9"/>
              <p:cNvSpPr>
                <a:spLocks/>
              </p:cNvSpPr>
              <p:nvPr/>
            </p:nvSpPr>
            <p:spPr bwMode="ltGray">
              <a:xfrm rot="-5400000">
                <a:off x="434" y="1699"/>
                <a:ext cx="624" cy="3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0" name="Freeform 10"/>
              <p:cNvSpPr>
                <a:spLocks/>
              </p:cNvSpPr>
              <p:nvPr/>
            </p:nvSpPr>
            <p:spPr bwMode="ltGray">
              <a:xfrm rot="-5400000">
                <a:off x="147" y="1728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1" name="Freeform 11"/>
              <p:cNvSpPr>
                <a:spLocks/>
              </p:cNvSpPr>
              <p:nvPr/>
            </p:nvSpPr>
            <p:spPr bwMode="ltGray">
              <a:xfrm rot="-5400000">
                <a:off x="3192" y="1658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3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4" name="Freeform 14"/>
              <p:cNvSpPr>
                <a:spLocks/>
              </p:cNvSpPr>
              <p:nvPr/>
            </p:nvSpPr>
            <p:spPr bwMode="ltGray">
              <a:xfrm rot="-5400000">
                <a:off x="2542" y="1729"/>
                <a:ext cx="624" cy="2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5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6" name="Freeform 16"/>
              <p:cNvSpPr>
                <a:spLocks/>
              </p:cNvSpPr>
              <p:nvPr/>
            </p:nvSpPr>
            <p:spPr bwMode="ltGray">
              <a:xfrm rot="-5400000">
                <a:off x="2034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7" name="Freeform 17"/>
              <p:cNvSpPr>
                <a:spLocks/>
              </p:cNvSpPr>
              <p:nvPr/>
            </p:nvSpPr>
            <p:spPr bwMode="ltGray">
              <a:xfrm rot="-5400000">
                <a:off x="4060" y="1656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8" name="Freeform 18"/>
              <p:cNvSpPr>
                <a:spLocks/>
              </p:cNvSpPr>
              <p:nvPr/>
            </p:nvSpPr>
            <p:spPr bwMode="ltGray">
              <a:xfrm rot="-5400000">
                <a:off x="3709" y="1661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59" name="Freeform 19"/>
              <p:cNvSpPr>
                <a:spLocks/>
              </p:cNvSpPr>
              <p:nvPr/>
            </p:nvSpPr>
            <p:spPr bwMode="ltGray">
              <a:xfrm rot="-5400000">
                <a:off x="4556" y="1740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60" name="Freeform 20"/>
              <p:cNvSpPr>
                <a:spLocks/>
              </p:cNvSpPr>
              <p:nvPr/>
            </p:nvSpPr>
            <p:spPr bwMode="ltGray">
              <a:xfrm>
                <a:off x="5469" y="1555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61" name="Freeform 21"/>
              <p:cNvSpPr>
                <a:spLocks/>
              </p:cNvSpPr>
              <p:nvPr/>
            </p:nvSpPr>
            <p:spPr bwMode="ltGray">
              <a:xfrm rot="-5400000">
                <a:off x="5069" y="1681"/>
                <a:ext cx="624" cy="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10262" name="Freeform 22"/>
              <p:cNvSpPr>
                <a:spLocks/>
              </p:cNvSpPr>
              <p:nvPr/>
            </p:nvSpPr>
            <p:spPr bwMode="ltGray">
              <a:xfrm rot="-5400000">
                <a:off x="4778" y="1707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1026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1026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MX"/>
            </a:p>
          </p:txBody>
        </p:sp>
      </p:grpSp>
      <p:sp>
        <p:nvSpPr>
          <p:cNvPr id="409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410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67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8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69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DDDA2C0-F00A-4423-B3B1-6DBC5F825F7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</p:sldLayoutIdLst>
  <p:transition xmlns:p14="http://schemas.microsoft.com/office/powerpoint/2010/main" spd="slow"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18.pn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microsoft.com/office/2007/relationships/media" Target="file://localhost/Users/joseluis/Documents/000%20Curso%20Verano%20/02%20Curso%20Verano%202014/04%20ESTRUCTURA%20DE%20EJERCICIOS/PRESENTACIONES%20ESTRUCTURA%20DE%20EJERCICIOS/01%20Facinante%20y%20Desconcertante.mp3" TargetMode="External"/><Relationship Id="rId4" Type="http://schemas.openxmlformats.org/officeDocument/2006/relationships/audio" Target="file://localhost/Users/joseluis/Documents/000%20Curso%20Verano%20/02%20Curso%20Verano%202014/04%20ESTRUCTURA%20DE%20EJERCICIOS/PRESENTACIONES%20ESTRUCTURA%20DE%20EJERCICIOS/01%20Facinante%20y%20Desconcertante.mp3" TargetMode="External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17.png"/><Relationship Id="rId9" Type="http://schemas.openxmlformats.org/officeDocument/2006/relationships/image" Target="../media/image19.png"/><Relationship Id="rId10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oleObject" Target="../embeddings/oleObject3.bin"/><Relationship Id="rId14" Type="http://schemas.openxmlformats.org/officeDocument/2006/relationships/image" Target="../media/image29.png"/><Relationship Id="rId15" Type="http://schemas.openxmlformats.org/officeDocument/2006/relationships/image" Target="../media/image40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AutoShape 4"/>
          <p:cNvSpPr>
            <a:spLocks noGrp="1" noChangeArrowheads="1"/>
          </p:cNvSpPr>
          <p:nvPr>
            <p:ph type="ctrTitle"/>
          </p:nvPr>
        </p:nvSpPr>
        <p:spPr>
          <a:xfrm>
            <a:off x="625475" y="479425"/>
            <a:ext cx="7889875" cy="13192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s-MX" smtClean="0"/>
              <a:t>Segunda Semana</a:t>
            </a:r>
          </a:p>
        </p:txBody>
      </p:sp>
      <p:sp>
        <p:nvSpPr>
          <p:cNvPr id="46085" name="AutoShape 5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3886200"/>
            <a:ext cx="6400800" cy="141446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s-MX" sz="3600" smtClean="0">
                <a:solidFill>
                  <a:schemeClr val="bg1"/>
                </a:solidFill>
              </a:rPr>
              <a:t>Ejercicios Espirituales</a:t>
            </a:r>
          </a:p>
          <a:p>
            <a:pPr algn="ctr" eaLnBrk="1" hangingPunct="1">
              <a:lnSpc>
                <a:spcPct val="90000"/>
              </a:lnSpc>
            </a:pPr>
            <a:r>
              <a:rPr lang="es-MX" sz="3600" smtClean="0">
                <a:solidFill>
                  <a:schemeClr val="bg1"/>
                </a:solidFill>
              </a:rPr>
              <a:t>Ignacianos</a:t>
            </a: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60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6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46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5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covado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01700"/>
            <a:ext cx="8128000" cy="5054600"/>
          </a:xfrm>
          <a:prstGeom prst="rect">
            <a:avLst/>
          </a:prstGeom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971103" y="764704"/>
            <a:ext cx="374491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s-ES" sz="3600" b="1" dirty="0">
                <a:solidFill>
                  <a:schemeClr val="bg1"/>
                </a:solidFill>
                <a:latin typeface="Times New Roman" charset="0"/>
              </a:rPr>
              <a:t>y sentir                                                        que se disuelven                                                                                              tantas miradas                          propias  y ajenas                          que me deforman                               y </a:t>
            </a:r>
            <a:r>
              <a:rPr lang="es-ES" sz="3600" b="1" dirty="0" smtClean="0">
                <a:solidFill>
                  <a:schemeClr val="bg1"/>
                </a:solidFill>
                <a:latin typeface="Times New Roman" charset="0"/>
              </a:rPr>
              <a:t>me rompen.</a:t>
            </a:r>
            <a:endParaRPr lang="es-ES" sz="36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720" y="-1267056"/>
            <a:ext cx="6093792" cy="81250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504" y="183157"/>
            <a:ext cx="3898776" cy="6126163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2800" b="1" dirty="0">
                <a:solidFill>
                  <a:srgbClr val="FFFF00"/>
                </a:solidFill>
              </a:rPr>
              <a:t>q</a:t>
            </a:r>
            <a:r>
              <a:rPr lang="es-ES_tradnl" sz="2800" b="1" dirty="0" smtClean="0">
                <a:solidFill>
                  <a:srgbClr val="FFFF00"/>
                </a:solidFill>
              </a:rPr>
              <a:t>ué podamos generar condiciones en nosotros mismos que nos ayuden a mantener vivo el dinamismo de nuestra espiritualidad, la capacidad de discernimiento, la familiaridad contigo en todas las cosas y tu seguimiento, </a:t>
            </a:r>
            <a:br>
              <a:rPr lang="es-ES_tradnl" sz="2800" b="1" dirty="0" smtClean="0">
                <a:solidFill>
                  <a:srgbClr val="FFFF00"/>
                </a:solidFill>
              </a:rPr>
            </a:br>
            <a:r>
              <a:rPr lang="es-ES_tradnl" sz="2800" b="1" dirty="0" err="1" smtClean="0">
                <a:solidFill>
                  <a:srgbClr val="FFFF00"/>
                </a:solidFill>
              </a:rPr>
              <a:t>Jesús</a:t>
            </a:r>
            <a:r>
              <a:rPr lang="es-ES_tradnl" sz="2800" b="1" dirty="0" smtClean="0">
                <a:solidFill>
                  <a:srgbClr val="FFFF00"/>
                </a:solidFill>
              </a:rPr>
              <a:t> </a:t>
            </a:r>
            <a:br>
              <a:rPr lang="es-ES_tradnl" sz="2800" b="1" dirty="0" smtClean="0">
                <a:solidFill>
                  <a:srgbClr val="FFFF00"/>
                </a:solidFill>
              </a:rPr>
            </a:br>
            <a:r>
              <a:rPr lang="es-ES_tradnl" sz="2800" b="1" dirty="0" smtClean="0">
                <a:solidFill>
                  <a:srgbClr val="FFFF00"/>
                </a:solidFill>
              </a:rPr>
              <a:t>pobre y humilde.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104" y="1472584"/>
            <a:ext cx="233975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POR ESO SEÑOR JESUS, PONEMOS NUESTA ESPERANZA EN TI PARA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77984" y="1160748"/>
            <a:ext cx="6048672" cy="45365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404664"/>
            <a:ext cx="3816424" cy="626469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 err="1" smtClean="0"/>
              <a:t>Queremos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pedirte</a:t>
            </a:r>
            <a:r>
              <a:rPr lang="en-US" sz="2400" b="1" dirty="0" smtClean="0"/>
              <a:t> la </a:t>
            </a:r>
            <a:br>
              <a:rPr lang="en-US" sz="2400" b="1" dirty="0" smtClean="0"/>
            </a:br>
            <a:r>
              <a:rPr lang="en-US" sz="2400" b="1" dirty="0" err="1" smtClean="0"/>
              <a:t>sabiduría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como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acompañantes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ejercicios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podamos</a:t>
            </a:r>
            <a:r>
              <a:rPr lang="en-US" sz="2400" b="1" dirty="0" smtClean="0"/>
              <a:t> p</a:t>
            </a:r>
            <a:r>
              <a:rPr lang="es-ES_tradnl" sz="2400" b="1" dirty="0" err="1" smtClean="0"/>
              <a:t>ropiciar</a:t>
            </a:r>
            <a:r>
              <a:rPr lang="es-ES_tradnl" sz="2400" b="1" dirty="0" smtClean="0"/>
              <a:t> en nuestro país, en nuestros equipos de trabajo, </a:t>
            </a:r>
            <a:r>
              <a:rPr lang="es-ES_tradnl" sz="2400" b="1" dirty="0"/>
              <a:t>procesos que nos permitan actualizar y profundizar nuestra propia espiritualidad y nuestro compromiso con los pobres de tal manera que permanentemente actualicemos la vivencia del Evangelio </a:t>
            </a:r>
            <a:r>
              <a:rPr lang="es-ES_tradnl" sz="2400" b="1" dirty="0" smtClean="0"/>
              <a:t>a través de los Ejercicios Ignacianos en los sitios donde seamos requeridos. </a:t>
            </a:r>
            <a:endParaRPr lang="es-ES_tradnl" sz="2400" b="1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25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j-cs"/>
            </a:endParaRPr>
          </a:p>
        </p:txBody>
      </p:sp>
      <p:pic>
        <p:nvPicPr>
          <p:cNvPr id="9" name="Content Placeholder 8" descr="Postal 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 b="10772"/>
          <a:stretch>
            <a:fillRect/>
          </a:stretch>
        </p:blipFill>
        <p:spPr>
          <a:xfrm>
            <a:off x="1000669" y="1052736"/>
            <a:ext cx="8128247" cy="4968551"/>
          </a:xfrm>
        </p:spPr>
      </p:pic>
    </p:spTree>
    <p:extLst>
      <p:ext uri="{BB962C8B-B14F-4D97-AF65-F5344CB8AC3E}">
        <p14:creationId xmlns:p14="http://schemas.microsoft.com/office/powerpoint/2010/main" val="405637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5000">
        <p:wipe/>
      </p:transition>
    </mc:Choice>
    <mc:Fallback xmlns="">
      <p:transition xmlns:p14="http://schemas.microsoft.com/office/powerpoint/2010/main" spd="slow" advClick="0" advTm="45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Foto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9425" y="1905000"/>
            <a:ext cx="34766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Foto 2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8797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0"/>
            <a:ext cx="6019800" cy="6248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DESPUES DEL PECADO,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IGNACIO NO PROPONE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s-MX" sz="3600" b="1" smtClean="0"/>
              <a:t>“CONVERSIONES PENI-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TENCIA-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LES” O 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CAMBIOS 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RADICA-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3600" b="1" smtClean="0"/>
              <a:t>LES, SOLO</a:t>
            </a:r>
            <a:endParaRPr lang="es-ES" sz="3600" b="1" smtClean="0">
              <a:solidFill>
                <a:srgbClr val="FF0000"/>
              </a:solidFill>
            </a:endParaRPr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1203325" y="5421313"/>
            <a:ext cx="4305300" cy="1320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MX" sz="3600" b="1">
                <a:latin typeface="Arial" charset="0"/>
              </a:rPr>
              <a:t>EL SEGUIMIENTO DE JESUS</a:t>
            </a:r>
            <a:endParaRPr lang="es-E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  <p:bldP spid="1946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AutoShape 5"/>
          <p:cNvSpPr>
            <a:spLocks noChangeArrowheads="1"/>
          </p:cNvSpPr>
          <p:nvPr/>
        </p:nvSpPr>
        <p:spPr bwMode="auto">
          <a:xfrm>
            <a:off x="3635375" y="333375"/>
            <a:ext cx="4895850" cy="3054350"/>
          </a:xfrm>
          <a:prstGeom prst="doubleWave">
            <a:avLst>
              <a:gd name="adj1" fmla="val 6500"/>
              <a:gd name="adj2" fmla="val 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_tradnl" b="1"/>
              <a:t>San Ignacio </a:t>
            </a:r>
            <a:r>
              <a:rPr lang="es-ES_tradnl" b="1">
                <a:solidFill>
                  <a:srgbClr val="FFCC00"/>
                </a:solidFill>
              </a:rPr>
              <a:t>enamorado</a:t>
            </a:r>
            <a:r>
              <a:rPr lang="es-ES_tradnl" b="1"/>
              <a:t> de esta segunda semana. En ella ve uno el genio de Ignacio y de su espiritualidad: la más larga, al menos 12 días. Refleja la</a:t>
            </a:r>
            <a:r>
              <a:rPr lang="es-ES_tradnl" b="1" i="1"/>
              <a:t> </a:t>
            </a:r>
            <a:r>
              <a:rPr lang="es-ES_tradnl" b="1" i="1">
                <a:solidFill>
                  <a:srgbClr val="FFCC00"/>
                </a:solidFill>
              </a:rPr>
              <a:t>intimidad</a:t>
            </a:r>
            <a:r>
              <a:rPr lang="es-ES_tradnl" b="1">
                <a:solidFill>
                  <a:srgbClr val="FFCC00"/>
                </a:solidFill>
              </a:rPr>
              <a:t> </a:t>
            </a:r>
            <a:r>
              <a:rPr lang="es-ES_tradnl" b="1"/>
              <a:t>de Ignacio.</a:t>
            </a:r>
            <a:endParaRPr lang="es-MX" b="1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1403350" y="4149725"/>
            <a:ext cx="3024188" cy="1323975"/>
          </a:xfrm>
          <a:prstGeom prst="rightArrowCallout">
            <a:avLst>
              <a:gd name="adj1" fmla="val 25000"/>
              <a:gd name="adj2" fmla="val 25000"/>
              <a:gd name="adj3" fmla="val 3225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000" b="1"/>
              <a:t>DOS ABSOLUTOS QUE NO CAMBIAN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5076825" y="4437063"/>
            <a:ext cx="2743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MX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1. SEGUIMIENTO</a:t>
            </a:r>
          </a:p>
        </p:txBody>
      </p:sp>
      <p:sp>
        <p:nvSpPr>
          <p:cNvPr id="38920" name="WordArt 8"/>
          <p:cNvSpPr>
            <a:spLocks noChangeArrowheads="1" noChangeShapeType="1" noTextEdit="1"/>
          </p:cNvSpPr>
          <p:nvPr/>
        </p:nvSpPr>
        <p:spPr bwMode="auto">
          <a:xfrm>
            <a:off x="3779838" y="5734050"/>
            <a:ext cx="41052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MX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2. ENCUENTRO PERSONAL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8027988" y="4508500"/>
            <a:ext cx="1042987" cy="2016125"/>
          </a:xfrm>
          <a:prstGeom prst="curvedLeftArrow">
            <a:avLst>
              <a:gd name="adj1" fmla="val 38661"/>
              <a:gd name="adj2" fmla="val 7732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38923" name="Picture 11" descr="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0"/>
            <a:ext cx="181292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3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  <p:bldP spid="38920" grpId="0" animBg="1"/>
      <p:bldP spid="389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92213" y="-76200"/>
            <a:ext cx="7772400" cy="1143000"/>
          </a:xfrm>
          <a:solidFill>
            <a:srgbClr val="996600"/>
          </a:solidFill>
        </p:spPr>
        <p:txBody>
          <a:bodyPr/>
          <a:lstStyle/>
          <a:p>
            <a:pPr algn="ctr" eaLnBrk="1" hangingPunct="1"/>
            <a:r>
              <a:rPr lang="es-ES_tradnl" sz="4000" b="1" smtClean="0">
                <a:solidFill>
                  <a:srgbClr val="FF9900"/>
                </a:solidFill>
                <a:latin typeface="Bookman Old Style" pitchFamily="18" charset="0"/>
              </a:rPr>
              <a:t>SEGUIMIENTO DE JESUS:</a:t>
            </a:r>
            <a:endParaRPr lang="es-ES" sz="4000" b="1" smtClean="0">
              <a:solidFill>
                <a:srgbClr val="FF9900"/>
              </a:solidFill>
              <a:latin typeface="Bookman Old Style" pitchFamily="18" charset="0"/>
            </a:endParaRPr>
          </a:p>
        </p:txBody>
      </p:sp>
      <p:sp>
        <p:nvSpPr>
          <p:cNvPr id="16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1173163" y="998538"/>
            <a:ext cx="7791450" cy="990600"/>
          </a:xfrm>
          <a:prstGeom prst="flowChartOffpageConnector">
            <a:avLst/>
          </a:prstGeom>
          <a:solidFill>
            <a:srgbClr val="996600"/>
          </a:solidFill>
        </p:spPr>
        <p:txBody>
          <a:bodyPr/>
          <a:lstStyle/>
          <a:p>
            <a:pPr marL="457200" indent="-457200" algn="ctr" eaLnBrk="1" hangingPunct="1">
              <a:buFont typeface="Wingdings" pitchFamily="2" charset="2"/>
              <a:buNone/>
            </a:pPr>
            <a:r>
              <a:rPr lang="es-ES_tradnl" smtClean="0">
                <a:solidFill>
                  <a:schemeClr val="bg1"/>
                </a:solidFill>
                <a:cs typeface="Times New Roman" pitchFamily="18" charset="0"/>
              </a:rPr>
              <a:t>Origen de la Cristología y meta de los EE. 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635375" y="2060575"/>
            <a:ext cx="1903413" cy="647700"/>
          </a:xfrm>
          <a:prstGeom prst="leftRightArrow">
            <a:avLst>
              <a:gd name="adj1" fmla="val 50000"/>
              <a:gd name="adj2" fmla="val 58775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 i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ir detrás</a:t>
            </a: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: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635375" y="4076700"/>
            <a:ext cx="4751388" cy="10080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tener </a:t>
            </a:r>
            <a:r>
              <a:rPr lang="es-ES_tradnl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un conocimiento íntimo de El</a:t>
            </a: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y de su modo: </a:t>
            </a:r>
            <a:r>
              <a:rPr lang="es-ES_tradnl" i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"</a:t>
            </a:r>
            <a:r>
              <a:rPr lang="es-ES_tradnl" b="1" i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qué tu modo de proceder sea el mío"</a:t>
            </a:r>
            <a:r>
              <a:rPr lang="es-ES_tradnl" b="1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.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651500" y="1989138"/>
            <a:ext cx="2520950" cy="1944687"/>
          </a:xfrm>
          <a:prstGeom prst="plus">
            <a:avLst>
              <a:gd name="adj" fmla="val 30421"/>
            </a:avLst>
          </a:prstGeom>
          <a:solidFill>
            <a:srgbClr val="9966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>
                <a:latin typeface="Arial" charset="0"/>
                <a:cs typeface="Times New Roman" pitchFamily="18" charset="0"/>
              </a:rPr>
              <a:t>El</a:t>
            </a:r>
            <a:r>
              <a:rPr lang="es-ES_tradnl" sz="1200">
                <a:latin typeface="Arial" charset="0"/>
                <a:cs typeface="Times New Roman" pitchFamily="18" charset="0"/>
              </a:rPr>
              <a:t> </a:t>
            </a:r>
            <a:r>
              <a:rPr lang="es-ES_tradnl">
                <a:latin typeface="Arial" charset="0"/>
                <a:cs typeface="Times New Roman" pitchFamily="18" charset="0"/>
              </a:rPr>
              <a:t>es</a:t>
            </a:r>
            <a:r>
              <a:rPr lang="es-ES_tradnl" sz="1200">
                <a:latin typeface="Arial" charset="0"/>
                <a:cs typeface="Times New Roman" pitchFamily="18" charset="0"/>
              </a:rPr>
              <a:t> </a:t>
            </a:r>
            <a:r>
              <a:rPr lang="es-ES_tradnl">
                <a:latin typeface="Arial" charset="0"/>
                <a:cs typeface="Times New Roman" pitchFamily="18" charset="0"/>
              </a:rPr>
              <a:t>el maestro:</a:t>
            </a:r>
            <a:r>
              <a:rPr lang="es-ES_tradnl" sz="1200">
                <a:latin typeface="Arial" charset="0"/>
                <a:cs typeface="Times New Roman" pitchFamily="18" charset="0"/>
              </a:rPr>
              <a:t> </a:t>
            </a:r>
            <a:r>
              <a:rPr lang="es-ES_tradnl">
                <a:latin typeface="Arial" charset="0"/>
                <a:cs typeface="Times New Roman" pitchFamily="18" charset="0"/>
              </a:rPr>
              <a:t>a El se le sigue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1547813" y="2708275"/>
            <a:ext cx="3887787" cy="647700"/>
          </a:xfrm>
          <a:prstGeom prst="rightArrow">
            <a:avLst>
              <a:gd name="adj1" fmla="val 50000"/>
              <a:gd name="adj2" fmla="val 150061"/>
            </a:avLst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nosotros vamos detrás. 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1116013" y="4289425"/>
            <a:ext cx="2228850" cy="609600"/>
          </a:xfrm>
          <a:prstGeom prst="ellipse">
            <a:avLst/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co-relación.</a:t>
            </a:r>
            <a:endParaRPr lang="es-ES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971550" y="5229225"/>
            <a:ext cx="8172450" cy="3603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experiencia de discípulos. </a:t>
            </a: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antes y después de Pascua. 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1187450" y="5761038"/>
            <a:ext cx="77724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just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Hoy llegamos en calidad de </a:t>
            </a:r>
            <a:r>
              <a:rPr lang="es-ES_tradnl" b="1" i="1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testigos</a:t>
            </a:r>
            <a:r>
              <a:rPr lang="es-ES_tradnl" i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:</a:t>
            </a:r>
            <a:r>
              <a:rPr lang="es-ES_tradnl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recibo la experiencia de Jesús que vivió haciendo el bien, murió y resucitó y lo proclamó. </a:t>
            </a:r>
            <a:endParaRPr lang="es-ES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3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63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63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1000"/>
                                        <p:tgtEl>
                                          <p:spTgt spid="163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1000"/>
                                        <p:tgtEl>
                                          <p:spTgt spid="163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1000"/>
                                        <p:tgtEl>
                                          <p:spTgt spid="16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1000"/>
                                        <p:tgtEl>
                                          <p:spTgt spid="16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nimBg="1"/>
      <p:bldP spid="16388" grpId="0" build="p" animBg="1"/>
      <p:bldP spid="16389" grpId="0" build="p" animBg="1"/>
      <p:bldP spid="16390" grpId="0" build="p" animBg="1"/>
      <p:bldP spid="16391" grpId="0" build="p" animBg="1"/>
      <p:bldP spid="16392" grpId="0" animBg="1"/>
      <p:bldP spid="16394" grpId="0" build="p" animBg="1"/>
      <p:bldP spid="1639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val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5111750" cy="1844675"/>
          </a:xfrm>
          <a:prstGeom prst="ellipse">
            <a:avLst/>
          </a:prstGeom>
          <a:solidFill>
            <a:schemeClr val="tx1"/>
          </a:solidFill>
          <a:ln>
            <a:solidFill>
              <a:srgbClr val="FFFF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s-ES_tradnl" sz="4000" b="1" smtClean="0">
                <a:solidFill>
                  <a:srgbClr val="FF9900"/>
                </a:solidFill>
                <a:latin typeface="Bookman Old Style" pitchFamily="18" charset="0"/>
              </a:rPr>
              <a:t>ENCUENTRO PERSONAL</a:t>
            </a:r>
            <a:endParaRPr lang="es-ES" sz="4000" b="1" smtClean="0">
              <a:solidFill>
                <a:srgbClr val="FF9900"/>
              </a:solidFill>
              <a:latin typeface="Bookman Old Style" pitchFamily="18" charset="0"/>
            </a:endParaRPr>
          </a:p>
        </p:txBody>
      </p:sp>
      <p:sp>
        <p:nvSpPr>
          <p:cNvPr id="5529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1476375" y="765175"/>
            <a:ext cx="4751388" cy="1808163"/>
          </a:xfrm>
          <a:prstGeom prst="downArrowCallout">
            <a:avLst>
              <a:gd name="adj1" fmla="val 65694"/>
              <a:gd name="adj2" fmla="val 65694"/>
              <a:gd name="adj3" fmla="val 16667"/>
              <a:gd name="adj4" fmla="val 66667"/>
            </a:avLst>
          </a:prstGeom>
          <a:solidFill>
            <a:srgbClr val="FFFF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_tradnl" sz="2800" smtClean="0">
                <a:cs typeface="Times New Roman" pitchFamily="18" charset="0"/>
              </a:rPr>
              <a:t>Eje central que ha tenido variantes en la forma en que El se presenta a los demás. </a:t>
            </a:r>
            <a:endParaRPr lang="es-ES" sz="2800" smtClean="0"/>
          </a:p>
        </p:txBody>
      </p:sp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619250" y="4652963"/>
            <a:ext cx="4391025" cy="1916112"/>
          </a:xfrm>
          <a:prstGeom prst="upArrowCallout">
            <a:avLst>
              <a:gd name="adj1" fmla="val 57291"/>
              <a:gd name="adj2" fmla="val 57291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sz="28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Imagen personal de Jesús </a:t>
            </a:r>
            <a:r>
              <a:rPr lang="es-ES_tradnl" sz="2800">
                <a:solidFill>
                  <a:schemeClr val="tx1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s-ES_tradnl" sz="28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experimente el que recibe los EE. </a:t>
            </a: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6372225" y="2701925"/>
            <a:ext cx="2698750" cy="1663700"/>
          </a:xfrm>
          <a:prstGeom prst="leftArrowCallout">
            <a:avLst>
              <a:gd name="adj1" fmla="val 25028"/>
              <a:gd name="adj2" fmla="val 21856"/>
              <a:gd name="adj3" fmla="val 32788"/>
              <a:gd name="adj4" fmla="val 7119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sz="28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Lo que cada uno vive, con ÉL.</a:t>
            </a:r>
            <a:r>
              <a:rPr lang="es-ES" sz="28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53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553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55299" grpId="0" build="p" animBg="1"/>
      <p:bldP spid="55300" grpId="0" build="p" animBg="1"/>
      <p:bldP spid="55301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5111750" cy="184467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s-ES_tradnl" sz="4000" b="1" smtClean="0">
                <a:solidFill>
                  <a:schemeClr val="tx1"/>
                </a:solidFill>
                <a:latin typeface="Bookman Old Style" pitchFamily="18" charset="0"/>
              </a:rPr>
              <a:t>ENCUENTRO PERSONAL</a:t>
            </a:r>
            <a:endParaRPr lang="es-ES" sz="4000" b="1" smtClean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412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1476375" y="765175"/>
            <a:ext cx="4751388" cy="1808163"/>
          </a:xfrm>
          <a:prstGeom prst="downArrowCallout">
            <a:avLst>
              <a:gd name="adj1" fmla="val 65694"/>
              <a:gd name="adj2" fmla="val 65694"/>
              <a:gd name="adj3" fmla="val 16667"/>
              <a:gd name="adj4" fmla="val 66667"/>
            </a:avLst>
          </a:prstGeom>
          <a:solidFill>
            <a:schemeClr val="tx1"/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txBody>
          <a:bodyPr/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es-ES_tradnl" sz="2800" smtClean="0">
                <a:solidFill>
                  <a:srgbClr val="FFFF00"/>
                </a:solidFill>
                <a:cs typeface="Times New Roman" pitchFamily="18" charset="0"/>
              </a:rPr>
              <a:t>Puntos de Oración </a:t>
            </a:r>
            <a:r>
              <a:rPr lang="es-ES_tradnl" sz="2800" smtClean="0">
                <a:solidFill>
                  <a:srgbClr val="FFFF00"/>
                </a:solidFill>
                <a:cs typeface="Times New Roman" pitchFamily="18" charset="0"/>
                <a:sym typeface="Wingdings" pitchFamily="2" charset="2"/>
              </a:rPr>
              <a:t> </a:t>
            </a:r>
            <a:br>
              <a:rPr lang="es-ES_tradnl" sz="2800" smtClean="0">
                <a:solidFill>
                  <a:srgbClr val="FFFF00"/>
                </a:solidFill>
                <a:cs typeface="Times New Roman" pitchFamily="18" charset="0"/>
                <a:sym typeface="Wingdings" pitchFamily="2" charset="2"/>
              </a:rPr>
            </a:br>
            <a:r>
              <a:rPr lang="es-ES_tradnl" sz="2800" smtClean="0">
                <a:solidFill>
                  <a:srgbClr val="FFFF00"/>
                </a:solidFill>
                <a:cs typeface="Times New Roman" pitchFamily="18" charset="0"/>
                <a:sym typeface="Wingdings" pitchFamily="2" charset="2"/>
              </a:rPr>
              <a:t>No exposición exegética</a:t>
            </a:r>
            <a:r>
              <a:rPr lang="es-ES_tradnl" smtClean="0">
                <a:solidFill>
                  <a:srgbClr val="FFFF00"/>
                </a:solidFill>
                <a:cs typeface="Times New Roman" pitchFamily="18" charset="0"/>
                <a:sym typeface="Wingdings" pitchFamily="2" charset="2"/>
              </a:rPr>
              <a:t>.</a:t>
            </a:r>
            <a:endParaRPr lang="es-ES" smtClean="0">
              <a:solidFill>
                <a:srgbClr val="FFFF00"/>
              </a:solidFill>
            </a:endParaRP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1403350" y="4652963"/>
            <a:ext cx="4897438" cy="1916112"/>
          </a:xfrm>
          <a:prstGeom prst="upArrowCallout">
            <a:avLst>
              <a:gd name="adj1" fmla="val 63898"/>
              <a:gd name="adj2" fmla="val 63898"/>
              <a:gd name="adj3" fmla="val 16667"/>
              <a:gd name="adj4" fmla="val 66667"/>
            </a:avLst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sz="280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Orientadas a la elección: desde el encuentro personal, íntimo, en el </a:t>
            </a:r>
            <a:r>
              <a:rPr lang="es-ES_tradnl" sz="2800" i="1">
                <a:latin typeface="Arial" charset="0"/>
                <a:cs typeface="Times New Roman" pitchFamily="18" charset="0"/>
              </a:rPr>
              <a:t>ser</a:t>
            </a:r>
            <a:r>
              <a:rPr lang="es-ES_tradnl" sz="2800">
                <a:latin typeface="Arial" charset="0"/>
                <a:cs typeface="Times New Roman" pitchFamily="18" charset="0"/>
              </a:rPr>
              <a:t> </a:t>
            </a:r>
            <a:r>
              <a:rPr lang="es-ES_tradnl" sz="280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de Jesús</a:t>
            </a:r>
            <a:endParaRPr lang="es-ES_tradnl" sz="2800" i="1">
              <a:solidFill>
                <a:srgbClr val="FFFF00"/>
              </a:solidFill>
              <a:latin typeface="Arial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6372225" y="2125663"/>
            <a:ext cx="2771775" cy="2671762"/>
          </a:xfrm>
          <a:prstGeom prst="leftArrowCallout">
            <a:avLst>
              <a:gd name="adj1" fmla="val 25028"/>
              <a:gd name="adj2" fmla="val 21856"/>
              <a:gd name="adj3" fmla="val 20970"/>
              <a:gd name="adj4" fmla="val 711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sz="2800" dirty="0">
                <a:solidFill>
                  <a:srgbClr val="FFFF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Si Contempla-</a:t>
            </a:r>
            <a:r>
              <a:rPr lang="es-ES_tradnl" sz="2800" dirty="0" err="1">
                <a:solidFill>
                  <a:srgbClr val="FFFF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ción</a:t>
            </a:r>
            <a:r>
              <a:rPr lang="es-ES_tradnl" sz="2800" dirty="0">
                <a:solidFill>
                  <a:srgbClr val="FFFF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: </a:t>
            </a:r>
            <a:br>
              <a:rPr lang="es-ES_tradnl" sz="2800" dirty="0">
                <a:solidFill>
                  <a:srgbClr val="FFFF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</a:br>
            <a:r>
              <a:rPr lang="es-ES_tradnl" sz="2800" b="1" i="1" dirty="0">
                <a:latin typeface="Arial" charset="0"/>
                <a:cs typeface="Times New Roman" pitchFamily="18" charset="0"/>
                <a:sym typeface="Wingdings" pitchFamily="2" charset="2"/>
              </a:rPr>
              <a:t>ver, oír, </a:t>
            </a:r>
            <a:r>
              <a:rPr lang="es-ES_tradnl" sz="2800" b="1" i="1" dirty="0" smtClean="0">
                <a:latin typeface="Arial" charset="0"/>
                <a:cs typeface="Times New Roman" pitchFamily="18" charset="0"/>
                <a:sym typeface="Wingdings" pitchFamily="2" charset="2"/>
              </a:rPr>
              <a:t>participar;</a:t>
            </a:r>
            <a:r>
              <a:rPr lang="es-ES_tradnl" sz="2800" b="1" i="1" dirty="0">
                <a:latin typeface="Arial" charset="0"/>
                <a:cs typeface="Times New Roman" pitchFamily="18" charset="0"/>
                <a:sym typeface="Wingdings" pitchFamily="2" charset="2"/>
              </a:rPr>
              <a:t/>
            </a:r>
            <a:br>
              <a:rPr lang="es-ES_tradnl" sz="2800" b="1" i="1" dirty="0">
                <a:latin typeface="Arial" charset="0"/>
                <a:cs typeface="Times New Roman" pitchFamily="18" charset="0"/>
                <a:sym typeface="Wingdings" pitchFamily="2" charset="2"/>
              </a:rPr>
            </a:br>
            <a:r>
              <a:rPr lang="es-ES_tradnl" sz="2800" i="1" dirty="0">
                <a:solidFill>
                  <a:srgbClr val="FFFF00"/>
                </a:solidFill>
                <a:latin typeface="Arial" charset="0"/>
                <a:cs typeface="Times New Roman" pitchFamily="18" charset="0"/>
                <a:sym typeface="Wingdings" pitchFamily="2" charset="2"/>
              </a:rPr>
              <a:t>no estudiar</a:t>
            </a:r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74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" dur="500"/>
                                        <p:tgtEl>
                                          <p:spTgt spid="174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7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74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2" grpId="0" build="p" animBg="1"/>
      <p:bldP spid="17413" grpId="0" build="p" animBg="1"/>
      <p:bldP spid="1741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5"/>
          <p:cNvSpPr>
            <a:spLocks/>
          </p:cNvSpPr>
          <p:nvPr/>
        </p:nvSpPr>
        <p:spPr bwMode="auto">
          <a:xfrm>
            <a:off x="3048000" y="1752600"/>
            <a:ext cx="533400" cy="4953000"/>
          </a:xfrm>
          <a:prstGeom prst="rightBrace">
            <a:avLst>
              <a:gd name="adj1" fmla="val 7738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990600" y="2057400"/>
            <a:ext cx="228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_tradnl" sz="4400" b="1">
                <a:solidFill>
                  <a:srgbClr val="05870B"/>
                </a:solidFill>
                <a:latin typeface="Arial Narrow" pitchFamily="34" charset="0"/>
              </a:rPr>
              <a:t>VIDA</a:t>
            </a:r>
            <a:br>
              <a:rPr lang="es-ES_tradnl" sz="4400" b="1">
                <a:solidFill>
                  <a:srgbClr val="05870B"/>
                </a:solidFill>
                <a:latin typeface="Arial Narrow" pitchFamily="34" charset="0"/>
              </a:rPr>
            </a:br>
            <a:r>
              <a:rPr lang="es-ES_tradnl" sz="4400" b="1">
                <a:solidFill>
                  <a:srgbClr val="05870B"/>
                </a:solidFill>
                <a:latin typeface="Arial Narrow" pitchFamily="34" charset="0"/>
              </a:rPr>
              <a:t>OCULTADE</a:t>
            </a:r>
            <a:br>
              <a:rPr lang="es-ES_tradnl" sz="4400" b="1">
                <a:solidFill>
                  <a:srgbClr val="05870B"/>
                </a:solidFill>
                <a:latin typeface="Arial Narrow" pitchFamily="34" charset="0"/>
              </a:rPr>
            </a:br>
            <a:r>
              <a:rPr lang="es-ES_tradnl" sz="4400" b="1">
                <a:solidFill>
                  <a:srgbClr val="05870B"/>
                </a:solidFill>
                <a:latin typeface="Arial Narrow" pitchFamily="34" charset="0"/>
              </a:rPr>
              <a:t>JESÚS</a:t>
            </a:r>
            <a:endParaRPr lang="es-ES_tradnl" sz="4400">
              <a:solidFill>
                <a:srgbClr val="660066"/>
              </a:solidFill>
              <a:latin typeface="Impact" pitchFamily="34" charset="0"/>
            </a:endParaRP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1116013" y="1773238"/>
            <a:ext cx="3960812" cy="5084762"/>
          </a:xfrm>
          <a:prstGeom prst="bevel">
            <a:avLst>
              <a:gd name="adj" fmla="val 5894"/>
            </a:avLst>
          </a:prstGeom>
          <a:solidFill>
            <a:srgbClr val="996600"/>
          </a:solidFill>
          <a:ln w="57150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graphicFrame>
        <p:nvGraphicFramePr>
          <p:cNvPr id="9228" name="Object 12"/>
          <p:cNvGraphicFramePr>
            <a:graphicFrameLocks noChangeAspect="1"/>
          </p:cNvGraphicFramePr>
          <p:nvPr/>
        </p:nvGraphicFramePr>
        <p:xfrm>
          <a:off x="1331913" y="2276475"/>
          <a:ext cx="3540125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Fotografía de Photo Editor" r:id="rId7" imgW="4029637" imgH="4753639" progId="MSPhotoEd.3">
                  <p:embed/>
                </p:oleObj>
              </mc:Choice>
              <mc:Fallback>
                <p:oleObj name="Fotografía de Photo Editor" r:id="rId7" imgW="4029637" imgH="4753639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276475"/>
                        <a:ext cx="3540125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7625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ES_tradnl" b="1" smtClean="0">
                <a:solidFill>
                  <a:srgbClr val="FF9900"/>
                </a:solidFill>
                <a:latin typeface="Bookman Old Style" pitchFamily="18" charset="0"/>
              </a:rPr>
              <a:t>CONTEMPLACION DE LA</a:t>
            </a:r>
            <a:br>
              <a:rPr lang="es-ES_tradnl" b="1" smtClean="0">
                <a:solidFill>
                  <a:srgbClr val="FF9900"/>
                </a:solidFill>
                <a:latin typeface="Bookman Old Style" pitchFamily="18" charset="0"/>
              </a:rPr>
            </a:br>
            <a:r>
              <a:rPr lang="es-ES_tradnl" b="1" smtClean="0">
                <a:solidFill>
                  <a:srgbClr val="FF9900"/>
                </a:solidFill>
                <a:latin typeface="Bookman Old Style" pitchFamily="18" charset="0"/>
              </a:rPr>
              <a:t>VIDA DE CRISTO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0" y="1700213"/>
            <a:ext cx="38100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Visitación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Nacimiento de Jesús.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Dios habla en el </a:t>
            </a:r>
            <a:br>
              <a:rPr lang="es-ES_tradnl" sz="2400" b="1" smtClean="0"/>
            </a:br>
            <a:r>
              <a:rPr lang="es-ES_tradnl" sz="2400" b="1" smtClean="0"/>
              <a:t>pesebre de Belén.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Presentación de Jesús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Jesús en el templo.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La vida oculta de Nazareth.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400" b="1" smtClean="0"/>
              <a:t>Aprendizajes de Jesús.</a:t>
            </a:r>
          </a:p>
        </p:txBody>
      </p:sp>
      <p:pic>
        <p:nvPicPr>
          <p:cNvPr id="9222" name="Picture 6" descr="Belén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331913" y="2349500"/>
            <a:ext cx="3527425" cy="3527425"/>
          </a:xfrm>
          <a:noFill/>
        </p:spPr>
      </p:pic>
      <p:pic>
        <p:nvPicPr>
          <p:cNvPr id="9224" name="Picture 8" descr="Carpintero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1403350" y="2276475"/>
            <a:ext cx="3294063" cy="4105275"/>
          </a:xfrm>
          <a:noFill/>
        </p:spPr>
      </p:pic>
      <p:pic>
        <p:nvPicPr>
          <p:cNvPr id="9230" name="Picture 14" descr="Entre doctores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913" y="1989138"/>
            <a:ext cx="3619500" cy="449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29" name="Object 13"/>
          <p:cNvGraphicFramePr>
            <a:graphicFrameLocks noChangeAspect="1"/>
          </p:cNvGraphicFramePr>
          <p:nvPr/>
        </p:nvGraphicFramePr>
        <p:xfrm>
          <a:off x="1403350" y="2781300"/>
          <a:ext cx="35274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Fotografía de Photo Editor" r:id="rId12" imgW="1828571" imgH="1181265" progId="MSPhotoEd.3">
                  <p:embed/>
                </p:oleObj>
              </mc:Choice>
              <mc:Fallback>
                <p:oleObj name="Fotografía de Photo Editor" r:id="rId12" imgW="1828571" imgH="1181265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781300"/>
                        <a:ext cx="3527425" cy="227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7" name="Picture 11" descr="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3350" y="2989263"/>
            <a:ext cx="3455988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Niñabañ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913" y="3106738"/>
            <a:ext cx="35274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Audio de CD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2" time="305"/>
            </a:audioCd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81200" y="-571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01 Facinante y Desconcertante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304800" y="1844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xmlns:p14="http://schemas.microsoft.com/office/powerpoint/2010/main" spd="slow" advClick="0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xit" presetSubtype="0" fill="hold" grpId="2" nodeType="withEffect">
                                  <p:stCondLst>
                                    <p:cond delay="9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decel="5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5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decel="5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5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8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3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8000"/>
                            </p:stCondLst>
                            <p:childTnLst>
                              <p:par>
                                <p:cTn id="9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850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4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82000"/>
                            </p:stCondLst>
                            <p:childTnLst>
                              <p:par>
                                <p:cTn id="132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numSld="3">
                <p:cTn id="1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221" grpId="0" animBg="1"/>
      <p:bldP spid="9221" grpId="1" animBg="1"/>
      <p:bldP spid="9221" grpId="2" animBg="1"/>
      <p:bldP spid="9220" grpId="0" autoUpdateAnimBg="0"/>
      <p:bldP spid="9220" grpId="1"/>
      <p:bldP spid="9220" grpId="2"/>
      <p:bldP spid="9240" grpId="0" animBg="1"/>
      <p:bldP spid="9240" grpId="1" animBg="1"/>
      <p:bldP spid="921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16632"/>
            <a:ext cx="4896544" cy="4176464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dirty="0"/>
              <a:t>Señor, yo te amo</a:t>
            </a:r>
          </a:p>
          <a:p>
            <a:pPr marL="0" indent="0" algn="ctr">
              <a:buNone/>
            </a:pPr>
            <a:r>
              <a:rPr lang="es-ES_tradnl" dirty="0"/>
              <a:t>porque juegas limpio;</a:t>
            </a:r>
          </a:p>
          <a:p>
            <a:pPr marL="0" indent="0" algn="ctr">
              <a:buNone/>
            </a:pPr>
            <a:r>
              <a:rPr lang="es-ES_tradnl" dirty="0"/>
              <a:t>sin trampas —sin milagros—;</a:t>
            </a:r>
          </a:p>
          <a:p>
            <a:pPr marL="0" indent="0" algn="ctr">
              <a:buNone/>
            </a:pPr>
            <a:r>
              <a:rPr lang="es-ES_tradnl" dirty="0"/>
              <a:t>porque dejas que salga,</a:t>
            </a:r>
          </a:p>
          <a:p>
            <a:pPr marL="0" indent="0" algn="ctr">
              <a:buNone/>
            </a:pPr>
            <a:r>
              <a:rPr lang="es-ES_tradnl" dirty="0"/>
              <a:t>paso a paso,</a:t>
            </a:r>
          </a:p>
          <a:p>
            <a:pPr marL="0" indent="0" algn="ctr">
              <a:buNone/>
            </a:pPr>
            <a:r>
              <a:rPr lang="es-ES_tradnl" dirty="0"/>
              <a:t>sin trucos —sin utopías—,</a:t>
            </a:r>
          </a:p>
          <a:p>
            <a:pPr marL="0" indent="0" algn="ctr">
              <a:buNone/>
            </a:pPr>
            <a:r>
              <a:rPr lang="pt-BR" dirty="0"/>
              <a:t>carta a carta,</a:t>
            </a:r>
          </a:p>
          <a:p>
            <a:pPr marL="0" indent="0" algn="ctr">
              <a:buNone/>
            </a:pPr>
            <a:r>
              <a:rPr lang="es-ES_tradnl" dirty="0"/>
              <a:t>sin cambios,</a:t>
            </a:r>
          </a:p>
          <a:p>
            <a:pPr marL="0" indent="0" algn="ctr">
              <a:buNone/>
            </a:pPr>
            <a:r>
              <a:rPr lang="ro-RO" dirty="0"/>
              <a:t>tu formidable</a:t>
            </a:r>
          </a:p>
          <a:p>
            <a:pPr marL="0" indent="0" algn="ctr">
              <a:buNone/>
            </a:pPr>
            <a:r>
              <a:rPr lang="en-US" dirty="0" err="1" smtClean="0"/>
              <a:t>Solitario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León Felipe</a:t>
            </a:r>
            <a:endParaRPr lang="en-US" dirty="0"/>
          </a:p>
        </p:txBody>
      </p:sp>
      <p:pic>
        <p:nvPicPr>
          <p:cNvPr id="6" name="Content Placeholder 5" descr="IMG_000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0" b="9650"/>
          <a:stretch>
            <a:fillRect/>
          </a:stretch>
        </p:blipFill>
        <p:spPr>
          <a:xfrm>
            <a:off x="5225338" y="2549211"/>
            <a:ext cx="3948301" cy="4264165"/>
          </a:xfrm>
        </p:spPr>
      </p:pic>
    </p:spTree>
    <p:extLst>
      <p:ext uri="{BB962C8B-B14F-4D97-AF65-F5344CB8AC3E}">
        <p14:creationId xmlns:p14="http://schemas.microsoft.com/office/powerpoint/2010/main" val="4030435273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1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1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1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3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1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4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11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1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11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5"/>
          <p:cNvSpPr>
            <a:spLocks/>
          </p:cNvSpPr>
          <p:nvPr/>
        </p:nvSpPr>
        <p:spPr bwMode="auto">
          <a:xfrm rot="5400000">
            <a:off x="4621213" y="-3100387"/>
            <a:ext cx="533400" cy="7543800"/>
          </a:xfrm>
          <a:prstGeom prst="rightBrace">
            <a:avLst>
              <a:gd name="adj1" fmla="val 11785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7772400" cy="547688"/>
          </a:xfrm>
        </p:spPr>
        <p:txBody>
          <a:bodyPr/>
          <a:lstStyle/>
          <a:p>
            <a:pPr algn="ctr" eaLnBrk="1" hangingPunct="1"/>
            <a:r>
              <a:rPr lang="es-ES_tradnl" sz="4000" b="1" smtClean="0">
                <a:solidFill>
                  <a:srgbClr val="008000"/>
                </a:solidFill>
                <a:latin typeface="Bookman Old Style" pitchFamily="18" charset="0"/>
              </a:rPr>
              <a:t>Meditaciones Ignacianas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981075"/>
            <a:ext cx="8101012" cy="1223963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s-ES_tradnl" smtClean="0"/>
              <a:t>Introducción a la </a:t>
            </a:r>
            <a:r>
              <a:rPr lang="es-ES_tradnl" b="1" i="1" smtClean="0">
                <a:solidFill>
                  <a:srgbClr val="008000"/>
                </a:solidFill>
              </a:rPr>
              <a:t>elección</a:t>
            </a:r>
            <a:r>
              <a:rPr lang="es-ES_tradnl" smtClean="0"/>
              <a:t> que comprende:</a:t>
            </a:r>
          </a:p>
        </p:txBody>
      </p:sp>
      <p:pic>
        <p:nvPicPr>
          <p:cNvPr id="14343" name="Picture 7" descr="26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83288" y="2014538"/>
            <a:ext cx="3160712" cy="4843462"/>
          </a:xfrm>
          <a:noFill/>
        </p:spPr>
      </p:pic>
      <p:pic>
        <p:nvPicPr>
          <p:cNvPr id="14345" name="Picture 9" descr="25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105025"/>
            <a:ext cx="3152775" cy="4752975"/>
          </a:xfrm>
          <a:noFill/>
        </p:spPr>
      </p:pic>
      <p:pic>
        <p:nvPicPr>
          <p:cNvPr id="14347" name="Picture 11" descr="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060575"/>
            <a:ext cx="2735262" cy="48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6156325" y="2205038"/>
            <a:ext cx="29876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Dos Banderas</a:t>
            </a:r>
            <a:endParaRPr lang="es-ES" sz="2800" b="1" i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395288" y="2205038"/>
            <a:ext cx="2187575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Tres Binarios</a:t>
            </a:r>
            <a:endParaRPr lang="es-ES" sz="2800" b="1" i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414713" y="2266950"/>
            <a:ext cx="2316162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Tres Maneras </a:t>
            </a:r>
            <a:br>
              <a:rPr lang="es-ES_tradnl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ES_tradnl" sz="2800" b="1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Humildad</a:t>
            </a:r>
            <a:endParaRPr lang="es-ES" sz="2800" b="1" i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8286750" y="5643563"/>
            <a:ext cx="214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/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45000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3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400" decel="100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400" decel="100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00" decel="100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00" decel="100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3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decel="1000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000" decel="100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0" decel="100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 decel="100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0" decel="100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3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decel="10000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build="p" bldLvl="2"/>
      <p:bldP spid="14348" grpId="0"/>
      <p:bldP spid="14349" grpId="0"/>
      <p:bldP spid="1435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ev3pa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643438"/>
            <a:ext cx="396081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900113" y="2768600"/>
            <a:ext cx="2535237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3600" b="1">
                <a:solidFill>
                  <a:srgbClr val="05870B"/>
                </a:solidFill>
              </a:rPr>
              <a:t>VIDA PÚBLICA </a:t>
            </a:r>
            <a:br>
              <a:rPr lang="es-ES_tradnl" sz="3600" b="1">
                <a:solidFill>
                  <a:srgbClr val="05870B"/>
                </a:solidFill>
              </a:rPr>
            </a:br>
            <a:r>
              <a:rPr lang="es-ES_tradnl" sz="3600" b="1">
                <a:solidFill>
                  <a:srgbClr val="05870B"/>
                </a:solidFill>
              </a:rPr>
              <a:t>DE JESÚS</a:t>
            </a:r>
            <a:endParaRPr lang="es-ES" sz="3600" b="1">
              <a:solidFill>
                <a:srgbClr val="05870B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71600" y="0"/>
            <a:ext cx="7467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4400" b="1">
                <a:solidFill>
                  <a:srgbClr val="FF9900"/>
                </a:solidFill>
                <a:latin typeface="Bookman Old Style" pitchFamily="18" charset="0"/>
              </a:rPr>
              <a:t>CONTEMPLACION DE LA</a:t>
            </a:r>
            <a:br>
              <a:rPr lang="es-ES_tradnl" sz="4400" b="1">
                <a:solidFill>
                  <a:srgbClr val="FF9900"/>
                </a:solidFill>
                <a:latin typeface="Bookman Old Style" pitchFamily="18" charset="0"/>
              </a:rPr>
            </a:br>
            <a:r>
              <a:rPr lang="es-ES_tradnl" sz="4400" b="1">
                <a:solidFill>
                  <a:srgbClr val="FF9900"/>
                </a:solidFill>
                <a:latin typeface="Bookman Old Style" pitchFamily="18" charset="0"/>
              </a:rPr>
              <a:t>VIDA DE CRISTO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1484313"/>
            <a:ext cx="4716462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Desierto y tentaciones.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Bautismo.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Llamamiento a los apóstoles.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Caná.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El templo.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Sermón de la montaña.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La tempestad.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María Magdalena.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Milagros.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Transfiguración.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2400" b="1" smtClean="0"/>
              <a:t>Lázaro.</a:t>
            </a:r>
          </a:p>
        </p:txBody>
      </p:sp>
      <p:pic>
        <p:nvPicPr>
          <p:cNvPr id="13327" name="Picture 15" descr="Marta María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975"/>
            <a:ext cx="396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23" descr="Cu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404813"/>
            <a:ext cx="36591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Bautismo J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580063" y="1484313"/>
            <a:ext cx="2976562" cy="4751387"/>
          </a:xfrm>
          <a:noFill/>
        </p:spPr>
      </p:pic>
      <p:sp>
        <p:nvSpPr>
          <p:cNvPr id="13318" name="AutoShape 6"/>
          <p:cNvSpPr>
            <a:spLocks/>
          </p:cNvSpPr>
          <p:nvPr/>
        </p:nvSpPr>
        <p:spPr bwMode="auto">
          <a:xfrm>
            <a:off x="2987675" y="1484313"/>
            <a:ext cx="609600" cy="5181600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MX"/>
          </a:p>
        </p:txBody>
      </p:sp>
      <p:pic>
        <p:nvPicPr>
          <p:cNvPr id="13321" name="Picture 9" descr="Tentaciones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6375" y="1628775"/>
            <a:ext cx="3897313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1" descr="Le siguieron"/>
          <p:cNvPicPr>
            <a:picLocks noChangeAspect="1" noChangeArrowheads="1"/>
          </p:cNvPicPr>
          <p:nvPr/>
        </p:nvPicPr>
        <p:blipFill>
          <a:blip r:embed="rId8" cstate="print"/>
          <a:srcRect b="13182"/>
          <a:stretch>
            <a:fillRect/>
          </a:stretch>
        </p:blipFill>
        <p:spPr bwMode="auto">
          <a:xfrm>
            <a:off x="3492500" y="2060575"/>
            <a:ext cx="34163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13" descr="Expu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92275" y="908050"/>
            <a:ext cx="30607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17" descr="S mont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513" y="1125538"/>
            <a:ext cx="3600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19" descr="Transfigu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0338" y="981075"/>
            <a:ext cx="377348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25" descr="Lázaro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92275" y="908050"/>
            <a:ext cx="33909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43" name="Object 3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92275" y="908050"/>
          <a:ext cx="420687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Fotografía de Photo Editor" r:id="rId13" imgW="4761905" imgH="6114286" progId="MSPhotoEd.3">
                  <p:embed/>
                </p:oleObj>
              </mc:Choice>
              <mc:Fallback>
                <p:oleObj name="Fotografía de Photo Editor" r:id="rId13" imgW="4761905" imgH="6114286" progId="MSPhotoEd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08050"/>
                        <a:ext cx="4206875" cy="540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46" name="Picture 34" descr="Can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92275" y="3068638"/>
            <a:ext cx="4392613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7" name="Rectangle 35"/>
          <p:cNvSpPr>
            <a:spLocks noChangeArrowheads="1"/>
          </p:cNvSpPr>
          <p:nvPr/>
        </p:nvSpPr>
        <p:spPr bwMode="auto">
          <a:xfrm>
            <a:off x="1403350" y="6308725"/>
            <a:ext cx="34559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Desierto y tentaciones</a:t>
            </a:r>
          </a:p>
        </p:txBody>
      </p:sp>
      <p:sp>
        <p:nvSpPr>
          <p:cNvPr id="13348" name="Rectangle 36"/>
          <p:cNvSpPr>
            <a:spLocks noChangeArrowheads="1"/>
          </p:cNvSpPr>
          <p:nvPr/>
        </p:nvSpPr>
        <p:spPr bwMode="auto">
          <a:xfrm>
            <a:off x="6011863" y="5516563"/>
            <a:ext cx="1584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Bautismo</a:t>
            </a: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2627313" y="4581525"/>
            <a:ext cx="43926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Llamamiento a los apóstoles</a:t>
            </a: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3348038" y="5373688"/>
            <a:ext cx="10810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Caná</a:t>
            </a:r>
          </a:p>
        </p:txBody>
      </p:sp>
      <p:sp>
        <p:nvSpPr>
          <p:cNvPr id="13351" name="Rectangle 39"/>
          <p:cNvSpPr>
            <a:spLocks noChangeArrowheads="1"/>
          </p:cNvSpPr>
          <p:nvPr/>
        </p:nvSpPr>
        <p:spPr bwMode="auto">
          <a:xfrm>
            <a:off x="3995738" y="2060575"/>
            <a:ext cx="176371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El templo</a:t>
            </a:r>
          </a:p>
        </p:txBody>
      </p:sp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3419475" y="3500438"/>
            <a:ext cx="374332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Sermón de la montaña</a:t>
            </a:r>
          </a:p>
        </p:txBody>
      </p:sp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4140200" y="5013325"/>
            <a:ext cx="2159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La tempestad</a:t>
            </a:r>
          </a:p>
        </p:txBody>
      </p:sp>
      <p:sp>
        <p:nvSpPr>
          <p:cNvPr id="13354" name="Rectangle 42"/>
          <p:cNvSpPr>
            <a:spLocks noChangeArrowheads="1"/>
          </p:cNvSpPr>
          <p:nvPr/>
        </p:nvSpPr>
        <p:spPr bwMode="auto">
          <a:xfrm>
            <a:off x="3635375" y="5876925"/>
            <a:ext cx="27352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María Magdalena</a:t>
            </a:r>
          </a:p>
        </p:txBody>
      </p:sp>
      <p:sp>
        <p:nvSpPr>
          <p:cNvPr id="13355" name="Rectangle 43"/>
          <p:cNvSpPr>
            <a:spLocks noChangeArrowheads="1"/>
          </p:cNvSpPr>
          <p:nvPr/>
        </p:nvSpPr>
        <p:spPr bwMode="auto">
          <a:xfrm>
            <a:off x="3851275" y="5445125"/>
            <a:ext cx="14414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Milagros</a:t>
            </a:r>
          </a:p>
        </p:txBody>
      </p:sp>
      <p:sp>
        <p:nvSpPr>
          <p:cNvPr id="13356" name="Rectangle 44"/>
          <p:cNvSpPr>
            <a:spLocks noChangeArrowheads="1"/>
          </p:cNvSpPr>
          <p:nvPr/>
        </p:nvSpPr>
        <p:spPr bwMode="auto">
          <a:xfrm>
            <a:off x="5292725" y="5734050"/>
            <a:ext cx="2519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Transfiguración</a:t>
            </a:r>
          </a:p>
        </p:txBody>
      </p:sp>
      <p:sp>
        <p:nvSpPr>
          <p:cNvPr id="13357" name="Rectangle 45"/>
          <p:cNvSpPr>
            <a:spLocks noChangeArrowheads="1"/>
          </p:cNvSpPr>
          <p:nvPr/>
        </p:nvSpPr>
        <p:spPr bwMode="auto">
          <a:xfrm>
            <a:off x="4716463" y="5589588"/>
            <a:ext cx="12239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Lázaro</a:t>
            </a:r>
          </a:p>
        </p:txBody>
      </p:sp>
      <p:sp>
        <p:nvSpPr>
          <p:cNvPr id="13358" name="Rectangle 46"/>
          <p:cNvSpPr>
            <a:spLocks noChangeArrowheads="1"/>
          </p:cNvSpPr>
          <p:nvPr/>
        </p:nvSpPr>
        <p:spPr bwMode="auto">
          <a:xfrm>
            <a:off x="5292725" y="6353175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s-ES_tradnl" b="1">
                <a:solidFill>
                  <a:schemeClr val="tx1"/>
                </a:solidFill>
                <a:latin typeface="Arial" charset="0"/>
              </a:rPr>
              <a:t>[262] a [312]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70000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3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4" presetClass="exit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0"/>
                            </p:stCondLst>
                            <p:childTnLst>
                              <p:par>
                                <p:cTn id="69" presetID="54" presetClass="exit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500"/>
                            </p:stCondLst>
                            <p:childTnLst>
                              <p:par>
                                <p:cTn id="8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500"/>
                            </p:stCondLst>
                            <p:childTnLst>
                              <p:par>
                                <p:cTn id="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3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0"/>
                            </p:stCondLst>
                            <p:childTnLst>
                              <p:par>
                                <p:cTn id="9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500"/>
                            </p:stCondLst>
                            <p:childTnLst>
                              <p:par>
                                <p:cTn id="99" presetID="54" presetClass="exit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9000"/>
                            </p:stCondLst>
                            <p:childTnLst>
                              <p:par>
                                <p:cTn id="1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13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2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000" fill="hold"/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7500"/>
                            </p:stCondLst>
                            <p:childTnLst>
                              <p:par>
                                <p:cTn id="1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95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133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1500"/>
                            </p:stCondLst>
                            <p:childTnLst>
                              <p:par>
                                <p:cTn id="15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000" fill="hold"/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3500"/>
                            </p:stCondLst>
                            <p:childTnLst>
                              <p:par>
                                <p:cTn id="1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4" presetClass="exit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0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8500"/>
                            </p:stCondLst>
                            <p:childTnLst>
                              <p:par>
                                <p:cTn id="1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9000"/>
                            </p:stCondLst>
                            <p:childTnLst>
                              <p:par>
                                <p:cTn id="17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1000"/>
                            </p:stCondLst>
                            <p:childTnLst>
                              <p:par>
                                <p:cTn id="1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133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3000"/>
                            </p:stCondLst>
                            <p:childTnLst>
                              <p:par>
                                <p:cTn id="18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000" fill="hold"/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5000"/>
                            </p:stCondLst>
                            <p:childTnLst>
                              <p:par>
                                <p:cTn id="189" presetID="54" presetClass="exit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0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0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1" dur="2000" fill="hold"/>
                                        <p:tgtEl>
                                          <p:spTgt spid="133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7500"/>
                            </p:stCondLst>
                            <p:childTnLst>
                              <p:par>
                                <p:cTn id="21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2000" fill="hold"/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2000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000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1500"/>
                            </p:stCondLst>
                            <p:childTnLst>
                              <p:par>
                                <p:cTn id="2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2000" fill="hold"/>
                                        <p:tgtEl>
                                          <p:spTgt spid="133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96000"/>
                            </p:stCondLst>
                            <p:childTnLst>
                              <p:par>
                                <p:cTn id="24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98000"/>
                            </p:stCondLst>
                            <p:childTnLst>
                              <p:par>
                                <p:cTn id="243" presetID="54" presetClass="exit" presetSubtype="0" decel="10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000"/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2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25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2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33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27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273" presetID="54" presetClass="exit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0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2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3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3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28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2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2000" fill="hold"/>
                                        <p:tgtEl>
                                          <p:spTgt spid="133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00" presetID="3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1" dur="indefinite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0"/>
                                            </p:cond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03" presetID="54" presetClass="exit" presetSubtype="0" decel="10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0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8" dur="5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13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30500"/>
                            </p:stCondLst>
                            <p:childTnLst>
                              <p:par>
                                <p:cTn id="3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1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0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3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133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30" presetID="3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31" dur="indefinite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0"/>
                                            </p:cond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3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0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5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2000"/>
                                        <p:tgtEl>
                                          <p:spTgt spid="1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34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349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1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3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5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8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1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4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0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3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6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9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2" dur="500"/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5" dur="500"/>
                                        <p:tgtEl>
                                          <p:spTgt spid="13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43500"/>
                            </p:stCondLst>
                            <p:childTnLst>
                              <p:par>
                                <p:cTn id="3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3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3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39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3" dur="2000" fill="hold"/>
                                        <p:tgtEl>
                                          <p:spTgt spid="13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46000"/>
                            </p:stCondLst>
                            <p:childTnLst>
                              <p:par>
                                <p:cTn id="39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5" grpId="0"/>
      <p:bldP spid="13345" grpId="1"/>
      <p:bldP spid="13315" grpId="0" build="p"/>
      <p:bldP spid="13318" grpId="0" animBg="1"/>
      <p:bldP spid="13318" grpId="1" animBg="1"/>
      <p:bldP spid="13318" grpId="2" animBg="1"/>
      <p:bldP spid="13347" grpId="0" build="p" autoUpdateAnimBg="0"/>
      <p:bldP spid="13347" grpId="1" build="allAtOnce"/>
      <p:bldP spid="13347" grpId="2" build="allAtOnce"/>
      <p:bldP spid="13348" grpId="0" build="p" autoUpdateAnimBg="0"/>
      <p:bldP spid="13348" grpId="1" build="allAtOnce"/>
      <p:bldP spid="13348" grpId="2" build="allAtOnce"/>
      <p:bldP spid="13349" grpId="0" build="p" autoUpdateAnimBg="0"/>
      <p:bldP spid="13349" grpId="1" build="allAtOnce"/>
      <p:bldP spid="13349" grpId="2" build="allAtOnce"/>
      <p:bldP spid="13350" grpId="0" build="p" autoUpdateAnimBg="0"/>
      <p:bldP spid="13350" grpId="1" build="allAtOnce"/>
      <p:bldP spid="13350" grpId="2" build="allAtOnce"/>
      <p:bldP spid="13351" grpId="0" build="p" autoUpdateAnimBg="0"/>
      <p:bldP spid="13351" grpId="1" build="allAtOnce"/>
      <p:bldP spid="13351" grpId="2" build="allAtOnce"/>
      <p:bldP spid="13352" grpId="0" build="p" autoUpdateAnimBg="0"/>
      <p:bldP spid="13352" grpId="1" build="allAtOnce"/>
      <p:bldP spid="13352" grpId="2" build="allAtOnce"/>
      <p:bldP spid="13353" grpId="0" build="p" autoUpdateAnimBg="0"/>
      <p:bldP spid="13353" grpId="1" build="allAtOnce"/>
      <p:bldP spid="13353" grpId="2" build="allAtOnce"/>
      <p:bldP spid="13354" grpId="0" build="p" autoUpdateAnimBg="0"/>
      <p:bldP spid="13354" grpId="1" build="allAtOnce"/>
      <p:bldP spid="13354" grpId="2" build="allAtOnce"/>
      <p:bldP spid="13355" grpId="0" build="p" autoUpdateAnimBg="0"/>
      <p:bldP spid="13355" grpId="1" build="allAtOnce"/>
      <p:bldP spid="13355" grpId="2" build="allAtOnce"/>
      <p:bldP spid="13356" grpId="0" build="p" autoUpdateAnimBg="0"/>
      <p:bldP spid="13356" grpId="1" build="allAtOnce"/>
      <p:bldP spid="13357" grpId="0" build="p" autoUpdateAnimBg="0"/>
      <p:bldP spid="13357" grpId="1" build="allAtOnce"/>
      <p:bldP spid="13358" grpId="0" build="p" autoUpdateAnimBg="0"/>
      <p:bldP spid="13358" grpId="1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1341438" y="523875"/>
            <a:ext cx="4678362" cy="2357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>
                <a:solidFill>
                  <a:schemeClr val="accent1"/>
                </a:solidFill>
              </a:rPr>
              <a:t>Diseño de las Diapositivas 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chemeClr val="accent1"/>
                </a:solidFill>
              </a:rPr>
              <a:t>José Luis Serra Martínez SJ.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chemeClr val="accent1"/>
                </a:solidFill>
              </a:rPr>
              <a:t>Provincia Mexicana de la</a:t>
            </a:r>
          </a:p>
          <a:p>
            <a:pPr>
              <a:spcBef>
                <a:spcPct val="50000"/>
              </a:spcBef>
            </a:pPr>
            <a:r>
              <a:rPr lang="es-MX" b="1">
                <a:solidFill>
                  <a:schemeClr val="accent1"/>
                </a:solidFill>
              </a:rPr>
              <a:t>Compañía de Jesús</a:t>
            </a:r>
            <a:endParaRPr lang="es-ES" b="1">
              <a:solidFill>
                <a:schemeClr val="accent1"/>
              </a:solidFill>
            </a:endParaRPr>
          </a:p>
        </p:txBody>
      </p:sp>
      <p:pic>
        <p:nvPicPr>
          <p:cNvPr id="45060" name="Picture 4" descr="IHS estilizado 02b"/>
          <p:cNvPicPr>
            <a:picLocks noChangeAspect="1" noChangeArrowheads="1"/>
          </p:cNvPicPr>
          <p:nvPr/>
        </p:nvPicPr>
        <p:blipFill>
          <a:blip r:embed="rId2" cstate="print">
            <a:lum bright="-80000" contrast="-60000"/>
            <a:grayscl/>
          </a:blip>
          <a:srcRect/>
          <a:stretch>
            <a:fillRect/>
          </a:stretch>
        </p:blipFill>
        <p:spPr bwMode="auto">
          <a:xfrm>
            <a:off x="4648200" y="3276600"/>
            <a:ext cx="3124200" cy="3068638"/>
          </a:xfrm>
          <a:prstGeom prst="rect">
            <a:avLst/>
          </a:prstGeom>
          <a:solidFill>
            <a:srgbClr val="66FF33"/>
          </a:solidFill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 advTm="0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gnac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0"/>
            <a:ext cx="9142454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088232"/>
          </a:xfrm>
          <a:solidFill>
            <a:srgbClr val="3366CC">
              <a:alpha val="63000"/>
            </a:srgb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chemeClr val="bg1"/>
                </a:solidFill>
              </a:rPr>
              <a:t>Pidamos</a:t>
            </a:r>
            <a:r>
              <a:rPr lang="en-US" b="1" i="1" dirty="0" smtClean="0">
                <a:solidFill>
                  <a:schemeClr val="bg1"/>
                </a:solidFill>
              </a:rPr>
              <a:t> al </a:t>
            </a:r>
            <a:r>
              <a:rPr lang="en-US" b="1" i="1" dirty="0" err="1" smtClean="0">
                <a:solidFill>
                  <a:schemeClr val="bg1"/>
                </a:solidFill>
              </a:rPr>
              <a:t>Señor</a:t>
            </a:r>
            <a:r>
              <a:rPr lang="en-US" b="1" i="1" dirty="0" smtClean="0">
                <a:solidFill>
                  <a:schemeClr val="bg1"/>
                </a:solidFill>
              </a:rPr>
              <a:t>, </a:t>
            </a:r>
            <a:r>
              <a:rPr lang="en-US" b="1" i="1" dirty="0" err="1" smtClean="0">
                <a:solidFill>
                  <a:schemeClr val="bg1"/>
                </a:solidFill>
              </a:rPr>
              <a:t>su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fuerza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para</a:t>
            </a:r>
            <a:r>
              <a:rPr lang="en-US" b="1" i="1" dirty="0" smtClean="0">
                <a:solidFill>
                  <a:schemeClr val="bg1"/>
                </a:solidFill>
              </a:rPr>
              <a:t> “</a:t>
            </a:r>
            <a:r>
              <a:rPr lang="es-ES_tradnl" b="1" i="1" dirty="0" smtClean="0">
                <a:solidFill>
                  <a:schemeClr val="bg1"/>
                </a:solidFill>
              </a:rPr>
              <a:t>fortalecer nuestra vocación de acompañantes dada en el seguimiento del Señor Jesús. Así fortalezca nuestro </a:t>
            </a:r>
            <a:r>
              <a:rPr lang="es-ES_tradnl" b="1" i="1" dirty="0">
                <a:solidFill>
                  <a:schemeClr val="bg1"/>
                </a:solidFill>
              </a:rPr>
              <a:t>carisma y </a:t>
            </a:r>
            <a:r>
              <a:rPr lang="es-ES_tradnl" b="1" i="1" dirty="0" err="1">
                <a:solidFill>
                  <a:schemeClr val="bg1"/>
                </a:solidFill>
              </a:rPr>
              <a:t>misión</a:t>
            </a:r>
            <a:r>
              <a:rPr lang="es-ES_tradnl" b="1" i="1" dirty="0">
                <a:solidFill>
                  <a:schemeClr val="bg1"/>
                </a:solidFill>
              </a:rPr>
              <a:t>, particularmente en nuestra </a:t>
            </a:r>
            <a:r>
              <a:rPr lang="es-ES_tradnl" b="1" i="1" dirty="0" smtClean="0">
                <a:solidFill>
                  <a:schemeClr val="bg1"/>
                </a:solidFill>
              </a:rPr>
              <a:t>servicio a los demás en los Ejercicios Espirituales.” </a:t>
            </a:r>
          </a:p>
        </p:txBody>
      </p:sp>
      <p:pic>
        <p:nvPicPr>
          <p:cNvPr id="6" name="08 Jesus, Jesu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8680" y="404664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09320"/>
            <a:ext cx="8995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6056" y="6461720"/>
            <a:ext cx="406794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>
        <p:wipe/>
      </p:transition>
    </mc:Choice>
    <mc:Fallback xmlns="">
      <p:transition xmlns:p14="http://schemas.microsoft.com/office/powerpoint/2010/main" spd="slow" advClick="0" advTm="25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6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21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13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covado 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76672"/>
            <a:ext cx="9193451" cy="5616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8815"/>
            <a:ext cx="7772400" cy="1470025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Mirarme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desde</a:t>
            </a:r>
            <a:r>
              <a:rPr lang="en-US" b="1" dirty="0" smtClean="0">
                <a:solidFill>
                  <a:srgbClr val="FF0000"/>
                </a:solidFill>
              </a:rPr>
              <a:t> Ti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6212904"/>
            <a:ext cx="6400800" cy="384448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000" b="1" dirty="0" err="1" smtClean="0">
                <a:solidFill>
                  <a:schemeClr val="tx1"/>
                </a:solidFill>
              </a:rPr>
              <a:t>Oración</a:t>
            </a:r>
            <a:r>
              <a:rPr lang="en-US" sz="2000" b="1" dirty="0" smtClean="0">
                <a:solidFill>
                  <a:schemeClr val="tx1"/>
                </a:solidFill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</a:rPr>
              <a:t>Benjamín</a:t>
            </a:r>
            <a:r>
              <a:rPr lang="en-US" sz="2000" b="1" dirty="0" smtClean="0">
                <a:solidFill>
                  <a:schemeClr val="tx1"/>
                </a:solidFill>
              </a:rPr>
              <a:t> González </a:t>
            </a:r>
            <a:r>
              <a:rPr lang="en-US" sz="2000" b="1" dirty="0" err="1" smtClean="0">
                <a:solidFill>
                  <a:schemeClr val="tx1"/>
                </a:solidFill>
              </a:rPr>
              <a:t>Buelta</a:t>
            </a:r>
            <a:r>
              <a:rPr lang="en-US" sz="2000" b="1" dirty="0" smtClean="0">
                <a:solidFill>
                  <a:schemeClr val="tx1"/>
                </a:solidFill>
              </a:rPr>
              <a:t>, SJ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14504"/>
      </p:ext>
    </p:extLst>
  </p:cSld>
  <p:clrMapOvr>
    <a:masterClrMapping/>
  </p:clrMapOvr>
  <p:transition xmlns:p14="http://schemas.microsoft.com/office/powerpoint/2010/main" spd="slow" advClick="0" advTm="20000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covad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12" y="260648"/>
            <a:ext cx="8128000" cy="494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080" y="5157192"/>
            <a:ext cx="7772400" cy="1362075"/>
          </a:xfrm>
        </p:spPr>
        <p:txBody>
          <a:bodyPr/>
          <a:lstStyle/>
          <a:p>
            <a:pPr algn="ctr"/>
            <a:r>
              <a:rPr lang="en-US" dirty="0" err="1" smtClean="0"/>
              <a:t>Mirame</a:t>
            </a:r>
            <a:r>
              <a:rPr lang="en-US" dirty="0" smtClean="0"/>
              <a:t> TÚ,</a:t>
            </a:r>
            <a:br>
              <a:rPr lang="en-US" dirty="0" smtClean="0"/>
            </a:br>
            <a:r>
              <a:rPr lang="en-US" dirty="0" smtClean="0"/>
              <a:t>JESÚS DE NAZARET.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covado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64704"/>
            <a:ext cx="9217025" cy="5688632"/>
          </a:xfrm>
          <a:prstGeom prst="rect">
            <a:avLst/>
          </a:prstGeom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427984" y="855861"/>
            <a:ext cx="4643239" cy="276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es-ES" sz="2800" b="1" dirty="0">
                <a:solidFill>
                  <a:srgbClr val="800000"/>
                </a:solidFill>
                <a:latin typeface="Antigoni Light" charset="0"/>
              </a:rPr>
              <a:t>Que yo sienta                                                                posarse sobre mí                                    tu mirada libre,                                                   sin esclavitud de sinagoga                                                                  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527425" y="4005064"/>
            <a:ext cx="5616575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s-ES" sz="3200" b="1" dirty="0">
                <a:solidFill>
                  <a:srgbClr val="CCFF33"/>
                </a:solidFill>
                <a:latin typeface="Times New Roman" pitchFamily="18" charset="0"/>
                <a:ea typeface="+mn-ea"/>
              </a:rPr>
              <a:t>sin exigencias que me ignoren,                                           sin la distancia que congela,                                                         sin la codicia que me compre.</a:t>
            </a:r>
          </a:p>
          <a:p>
            <a:pPr>
              <a:spcBef>
                <a:spcPct val="50000"/>
              </a:spcBef>
              <a:defRPr/>
            </a:pPr>
            <a:endParaRPr lang="es-ES" sz="3200" dirty="0">
              <a:solidFill>
                <a:srgbClr val="FFFF00"/>
              </a:solidFill>
              <a:latin typeface="Times New Roman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16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5000">
        <p:wipe/>
      </p:transition>
    </mc:Choice>
    <mc:Fallback xmlns="">
      <p:transition xmlns:p14="http://schemas.microsoft.com/office/powerpoint/2010/main" spd="slow" advClick="0" advTm="25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71264" y="449263"/>
            <a:ext cx="58674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3600" b="1" dirty="0">
                <a:solidFill>
                  <a:srgbClr val="660066"/>
                </a:solidFill>
                <a:latin typeface="Times New Roman" charset="0"/>
              </a:rPr>
              <a:t>Que tu mirada                                            se pose                                                    en mis sentidos                                                                 y se filtre                                           hasta los rincones                     inaccesibles                                donde te espera                                     mi yo desconocido,                         sembrado por ti                                            desde mi inicio,</a:t>
            </a:r>
          </a:p>
          <a:p>
            <a:pPr eaLnBrk="1" hangingPunct="1">
              <a:spcBef>
                <a:spcPct val="50000"/>
              </a:spcBef>
            </a:pPr>
            <a:endParaRPr lang="es-ES" sz="3600" b="1" dirty="0">
              <a:solidFill>
                <a:srgbClr val="660066"/>
              </a:solidFill>
              <a:latin typeface="Times New Roman" charset="0"/>
            </a:endParaRPr>
          </a:p>
        </p:txBody>
      </p:sp>
      <p:pic>
        <p:nvPicPr>
          <p:cNvPr id="5" name="Picture 4" descr="Corocvado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64364"/>
            <a:ext cx="4392487" cy="53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ta-ao-corcovado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-828600" y="3068960"/>
            <a:ext cx="7524750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s-ES" sz="3200" b="1" dirty="0">
                <a:solidFill>
                  <a:srgbClr val="FFFF99"/>
                </a:solidFill>
                <a:latin typeface="URWAntiquaTExtBol" charset="0"/>
              </a:rPr>
              <a:t>y germine mi futuro                                   rompiendo  en silencio                                                 con el verde de sus hojas                                                la tierra machacada                                            que me sepulta                                                         y me nutre.</a:t>
            </a:r>
          </a:p>
          <a:p>
            <a:pPr eaLnBrk="1" hangingPunct="1">
              <a:spcBef>
                <a:spcPct val="50000"/>
              </a:spcBef>
            </a:pPr>
            <a:endParaRPr lang="es-ES" sz="3200" b="1" dirty="0">
              <a:solidFill>
                <a:srgbClr val="FFFF99"/>
              </a:solidFill>
              <a:latin typeface="URWAntiquaTExt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covado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12" y="952500"/>
            <a:ext cx="8128000" cy="4940300"/>
          </a:xfrm>
          <a:prstGeom prst="rect">
            <a:avLst/>
          </a:prstGeom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043558" y="3140968"/>
            <a:ext cx="36004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s-ES" sz="3600" b="1" dirty="0">
                <a:solidFill>
                  <a:srgbClr val="660066"/>
                </a:solidFill>
                <a:latin typeface="Lucida Sans Unicode" charset="0"/>
              </a:rPr>
              <a:t>Déjame entrar                         dentro de ti,                                   para mirarme                                 desde ti,</a:t>
            </a:r>
            <a:r>
              <a:rPr lang="es-ES" sz="3200" b="1" dirty="0">
                <a:solidFill>
                  <a:srgbClr val="660066"/>
                </a:solidFill>
                <a:latin typeface="Lucida Sans Unicode" charset="0"/>
              </a:rPr>
              <a:t> </a:t>
            </a:r>
            <a:r>
              <a:rPr lang="es-ES" sz="3200" b="1" dirty="0">
                <a:solidFill>
                  <a:srgbClr val="660066"/>
                </a:solidFill>
                <a:latin typeface="Bedini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845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0">
        <p:wipe/>
      </p:transition>
    </mc:Choice>
    <mc:Fallback xmlns="">
      <p:transition xmlns:p14="http://schemas.microsoft.com/office/powerpoint/2010/main" spd="slow" advClick="0" advTm="20000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"/>
</p:tagLst>
</file>

<file path=ppt/theme/theme1.xml><?xml version="1.0" encoding="utf-8"?>
<a:theme xmlns:a="http://schemas.openxmlformats.org/drawingml/2006/main" name="Corbata">
  <a:themeElements>
    <a:clrScheme name="Corb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Corb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b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b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b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Office\Templates\Diseños de presentaciones\Corbata.pot</Template>
  <TotalTime>2086</TotalTime>
  <Words>617</Words>
  <Application>Microsoft Macintosh PowerPoint</Application>
  <PresentationFormat>On-screen Show (4:3)</PresentationFormat>
  <Paragraphs>104</Paragraphs>
  <Slides>22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Corbata</vt:lpstr>
      <vt:lpstr>Fotografía de Photo Editor</vt:lpstr>
      <vt:lpstr>Segunda Semana</vt:lpstr>
      <vt:lpstr>PowerPoint Presentation</vt:lpstr>
      <vt:lpstr>PowerPoint Presentation</vt:lpstr>
      <vt:lpstr>Mirarme desde Ti</vt:lpstr>
      <vt:lpstr>Mirame TÚ, JESÚS DE NAZARET.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SEGUIMIENTO DE JESUS:</vt:lpstr>
      <vt:lpstr>ENCUENTRO PERSONAL</vt:lpstr>
      <vt:lpstr>ENCUENTRO PERSONAL</vt:lpstr>
      <vt:lpstr>CONTEMPLACION DE LA VIDA DE CRISTO</vt:lpstr>
      <vt:lpstr>Meditaciones Ignacianas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SEGUNDA SEMANA</dc:title>
  <dc:creator>José Luis Serra</dc:creator>
  <cp:lastModifiedBy>José Luis Serra Martínez</cp:lastModifiedBy>
  <cp:revision>77</cp:revision>
  <dcterms:created xsi:type="dcterms:W3CDTF">2002-06-30T00:10:16Z</dcterms:created>
  <dcterms:modified xsi:type="dcterms:W3CDTF">2016-01-17T14:51:04Z</dcterms:modified>
</cp:coreProperties>
</file>